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56" r:id="rId2"/>
    <p:sldId id="257" r:id="rId3"/>
    <p:sldId id="264" r:id="rId4"/>
    <p:sldId id="270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424" autoAdjust="0"/>
  </p:normalViewPr>
  <p:slideViewPr>
    <p:cSldViewPr snapToGrid="0">
      <p:cViewPr varScale="1">
        <p:scale>
          <a:sx n="65" d="100"/>
          <a:sy n="65" d="100"/>
        </p:scale>
        <p:origin x="13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8D9C0-FD00-4FB3-8104-BA389FCB1133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DF8993-F3AD-4B0E-9646-4D8F293448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2608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日本動漫風格的圖片。圖中有一名黑長髮、藍眼睛的少女，穿著實習醫生的白袍，站在醫院裡面，表情既緊張又期待，身邊有一些病床與醫療設備，以及醫生護士等人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第一次踏入醫院實習，我充滿著緊張與期待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0913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日本動漫風格的圖片。場景為急診室，中間為一個黑色長髮、藍色眼睛的實習醫師，拿著心臟除顫器</a:t>
            </a:r>
            <a:r>
              <a:rPr lang="en-US" altLang="zh-TW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(AED)</a:t>
            </a:r>
          </a:p>
          <a:p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dirty="0"/>
              <a:t>正當我準備使用除顫器時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987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日本動漫風格的圖片。圖為一個男醫師匆忙跑進急診室</a:t>
            </a:r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dirty="0"/>
              <a:t>主治醫師匆忙趕到，接手了急救。我鬆了一口氣，默默站在旁邊學習醫師的每一個動作。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463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日本動漫風格的圖片。圖為一名老人躺在病床上，旁邊為心電圖，心跳血壓等數據顯示正常</a:t>
            </a:r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dirty="0"/>
              <a:t>經過一番努力，老人的心跳終於恢復，轉送至加護病房觀察。</a:t>
            </a:r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670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日本動漫風格的圖片。圖為一名男性醫師稱讚一名藍色眼睛、黑色長髮的女實習醫師的畫面</a:t>
            </a:r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dirty="0"/>
              <a:t>儘管我當下覺得自己無法勝任如此關鍵的工作，但事後主治醫師對她的沉著表現表示肯定，指出我在緊急時刻的冷靜反應是未來成為一名好醫生的重要特質。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39273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日本動漫風格的圖片。圖為一名藍眼睛、黑色長髮的女實習醫師，在醫院裡面，握拳為自己加油的樣子</a:t>
            </a:r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dirty="0"/>
              <a:t>這次經歷讓我明白，實習不僅是學習醫學技術，還是鍛鍊心理素質的過程。我告訴自己，無論未來面對多少挑戰，都要保持冷靜，用學到的知識去幫助更多的人。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0337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日本動漫風格的圖片。圖為急診室內部，環境中有一些病床與醫療設備，以及來來往往的醫生與護士，環境吵雜且繁忙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我被分配到急診室，面對來來往往的病患和醫護人員，環境嘈雜而忙碌。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766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日本動漫風格的圖片。圖中有一名黑長髮、藍眼睛的少女，穿著實習醫生的白袍，站在急診室裡面，臉上有緊張的冷汗，身旁有一些病床與醫療設備，以及來來往往的醫生與護士，環境吵雜且繁忙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看到這樣的景象，不禁開始擔心自己能否做好份內工作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60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日本動漫風格的圖片。圖為急診室內部，有一位心臟病發的老人躺在擔架上，身旁只有護士推著擔架，護士神情緊張急迫</a:t>
            </a:r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dirty="0"/>
          </a:p>
          <a:p>
            <a:r>
              <a:rPr lang="zh-TW" altLang="en-US" dirty="0"/>
              <a:t>一天深夜，一位心臟病突發的老人被緊急送進來。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40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日本動漫風格的圖片。圖為急診室內部，有一位心臟病發的老人躺在擔架上，主角是一個藍眼睛、黑色長髮、沒有戴眼鏡、穿著白袍的實習醫師，她和兩名長相不同的護士正在對老人急救</a:t>
            </a:r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dirty="0"/>
          </a:p>
          <a:p>
            <a:r>
              <a:rPr lang="zh-TW" altLang="en-US" dirty="0"/>
              <a:t>當時值班醫生不在場，我和護士迅速啟動急救程序。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293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日本動漫風格的圖片。圖為一個藍色眼睛、黑色長髮、穿著白袍的女實習醫師，在急診室裡，很苦惱緊張的樣子</a:t>
            </a:r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dirty="0"/>
          </a:p>
          <a:p>
            <a:r>
              <a:rPr lang="zh-TW" altLang="en-US" dirty="0"/>
              <a:t>我感到壓力巨大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932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日本動漫風格的圖片。圖為一隻女生的手，手心冒汗的樣子，處在急診室</a:t>
            </a:r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dirty="0"/>
              <a:t>手心冒汗，腦中不斷複習所學的急救步驟。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1658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日本動漫風格的圖片。場景為急診室，中間為牆壁上掛著的時鐘</a:t>
            </a:r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dirty="0"/>
              <a:t>時間彷彿變得異常緩慢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8239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日本動漫風格的圖片。場景為急診室，中間為牆壁上掛著的時鐘</a:t>
            </a:r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endParaRPr lang="en-US" altLang="zh-TW" b="1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zh-TW" altLang="en-US" dirty="0"/>
              <a:t>每一秒都充滿著無法忽視的沉重感。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DF8993-F3AD-4B0E-9646-4D8F2934488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9572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79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970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8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5415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5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847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3149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5889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58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72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53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3F38D5B-A796-42A9-A25B-F776DA9F6316}" type="datetimeFigureOut">
              <a:rPr lang="zh-TW" altLang="en-US" smtClean="0"/>
              <a:t>2024/10/20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5D14F09A-F042-4628-B5D6-03204BB7182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639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513689-D00A-4D15-B8A3-AA50EC4B2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909AC29-172E-3AF6-6C15-FAB1ADE4F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6913" y="686202"/>
            <a:ext cx="3720228" cy="3070370"/>
          </a:xfrm>
        </p:spPr>
        <p:txBody>
          <a:bodyPr anchor="b">
            <a:normAutofit/>
          </a:bodyPr>
          <a:lstStyle/>
          <a:p>
            <a:r>
              <a:rPr lang="zh-TW" altLang="en-US" sz="6600" dirty="0">
                <a:solidFill>
                  <a:schemeClr val="tx1"/>
                </a:solidFill>
                <a:latin typeface="cjkFonts 全瀨體" panose="02000600000000000000" pitchFamily="2" charset="-128"/>
                <a:ea typeface="cjkFonts 全瀨體" panose="02000600000000000000" pitchFamily="2" charset="-128"/>
                <a:cs typeface="cjkFonts 全瀨體" panose="02000600000000000000" pitchFamily="2" charset="-128"/>
              </a:rPr>
              <a:t>冒險故事</a:t>
            </a:r>
            <a:endParaRPr lang="zh-TW" altLang="en-US" sz="4000" dirty="0">
              <a:solidFill>
                <a:schemeClr val="tx1"/>
              </a:solidFill>
              <a:latin typeface="cjkFonts 全瀨體" panose="02000600000000000000" pitchFamily="2" charset="-128"/>
              <a:ea typeface="cjkFonts 全瀨體" panose="02000600000000000000" pitchFamily="2" charset="-128"/>
              <a:cs typeface="cjkFonts 全瀨體" panose="02000600000000000000" pitchFamily="2" charset="-128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1DB7415-1594-2671-D74B-7A1A3D36C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6911" y="3756572"/>
            <a:ext cx="3720228" cy="2153859"/>
          </a:xfrm>
        </p:spPr>
        <p:txBody>
          <a:bodyPr anchor="t">
            <a:normAutofit/>
          </a:bodyPr>
          <a:lstStyle/>
          <a:p>
            <a:endParaRPr lang="en-US" altLang="zh-TW" sz="1600" dirty="0">
              <a:solidFill>
                <a:schemeClr val="tx1"/>
              </a:solidFill>
              <a:latin typeface="cjkFonts 全瀨體" panose="02000600000000000000" pitchFamily="2" charset="-128"/>
              <a:ea typeface="cjkFonts 全瀨體" panose="02000600000000000000" pitchFamily="2" charset="-128"/>
              <a:cs typeface="cjkFonts 全瀨體" panose="02000600000000000000" pitchFamily="2" charset="-128"/>
            </a:endParaRPr>
          </a:p>
          <a:p>
            <a:r>
              <a:rPr lang="en-US" altLang="zh-TW" sz="1600" dirty="0">
                <a:solidFill>
                  <a:schemeClr val="tx1"/>
                </a:solidFill>
                <a:latin typeface="cjkFonts 全瀨體" panose="02000600000000000000" pitchFamily="2" charset="-128"/>
                <a:ea typeface="cjkFonts 全瀨體" panose="02000600000000000000" pitchFamily="2" charset="-128"/>
                <a:cs typeface="cjkFonts 全瀨體" panose="02000600000000000000" pitchFamily="2" charset="-128"/>
              </a:rPr>
              <a:t>(OOC</a:t>
            </a:r>
            <a:r>
              <a:rPr lang="zh-TW" altLang="en-US" sz="1600" dirty="0">
                <a:solidFill>
                  <a:schemeClr val="tx1"/>
                </a:solidFill>
                <a:latin typeface="cjkFonts 全瀨體" panose="02000600000000000000" pitchFamily="2" charset="-128"/>
                <a:ea typeface="cjkFonts 全瀨體" panose="02000600000000000000" pitchFamily="2" charset="-128"/>
                <a:cs typeface="cjkFonts 全瀨體" panose="02000600000000000000" pitchFamily="2" charset="-128"/>
              </a:rPr>
              <a:t>警告</a:t>
            </a:r>
            <a:r>
              <a:rPr lang="en-US" altLang="zh-TW" sz="1600" dirty="0">
                <a:solidFill>
                  <a:schemeClr val="tx1"/>
                </a:solidFill>
                <a:latin typeface="cjkFonts 全瀨體" panose="02000600000000000000" pitchFamily="2" charset="-128"/>
                <a:ea typeface="cjkFonts 全瀨體" panose="02000600000000000000" pitchFamily="2" charset="-128"/>
                <a:cs typeface="cjkFonts 全瀨體" panose="02000600000000000000" pitchFamily="2" charset="-128"/>
              </a:rPr>
              <a:t>)</a:t>
            </a:r>
            <a:endParaRPr lang="zh-TW" altLang="en-US" sz="1600" dirty="0">
              <a:solidFill>
                <a:schemeClr val="tx1"/>
              </a:solidFill>
              <a:latin typeface="cjkFonts 全瀨體" panose="02000600000000000000" pitchFamily="2" charset="-128"/>
              <a:ea typeface="cjkFonts 全瀨體" panose="02000600000000000000" pitchFamily="2" charset="-128"/>
              <a:cs typeface="cjkFonts 全瀨體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1780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室內, 場景, 房間, 醫療設備 的圖片&#10;&#10;自動產生的描述">
            <a:extLst>
              <a:ext uri="{FF2B5EF4-FFF2-40B4-BE49-F238E27FC236}">
                <a16:creationId xmlns:a16="http://schemas.microsoft.com/office/drawing/2014/main" id="{B62237DE-0E9B-36C0-29A2-A66E8E3E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99" b="50000"/>
          <a:stretch/>
        </p:blipFill>
        <p:spPr>
          <a:xfrm>
            <a:off x="808892" y="858715"/>
            <a:ext cx="5445369" cy="2570285"/>
          </a:xfrm>
          <a:prstGeom prst="rect">
            <a:avLst/>
          </a:prstGeom>
        </p:spPr>
      </p:pic>
      <p:pic>
        <p:nvPicPr>
          <p:cNvPr id="2" name="圖片 1" descr="一張含有 室內, 場景, 房間, 醫療設備 的圖片&#10;&#10;自動產生的描述">
            <a:extLst>
              <a:ext uri="{FF2B5EF4-FFF2-40B4-BE49-F238E27FC236}">
                <a16:creationId xmlns:a16="http://schemas.microsoft.com/office/drawing/2014/main" id="{859DC289-5988-284D-6820-F1F4095059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2" r="47256" b="78741"/>
          <a:stretch/>
        </p:blipFill>
        <p:spPr>
          <a:xfrm>
            <a:off x="808892" y="3429000"/>
            <a:ext cx="5445368" cy="27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12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日本動畫, 卡通, 漫畫, 人的臉孔 的圖片&#10;&#10;自動產生的描述">
            <a:extLst>
              <a:ext uri="{FF2B5EF4-FFF2-40B4-BE49-F238E27FC236}">
                <a16:creationId xmlns:a16="http://schemas.microsoft.com/office/drawing/2014/main" id="{39269183-B92E-AE46-8A1D-C5D586AE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46" y="682869"/>
            <a:ext cx="5492262" cy="54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47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日本動畫, 卡通, 漫畫, 人的臉孔 的圖片&#10;&#10;自動產生的描述">
            <a:extLst>
              <a:ext uri="{FF2B5EF4-FFF2-40B4-BE49-F238E27FC236}">
                <a16:creationId xmlns:a16="http://schemas.microsoft.com/office/drawing/2014/main" id="{39269183-B92E-AE46-8A1D-C5D586AE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338" b="56937"/>
          <a:stretch/>
        </p:blipFill>
        <p:spPr>
          <a:xfrm>
            <a:off x="785446" y="902677"/>
            <a:ext cx="5492262" cy="1852246"/>
          </a:xfrm>
          <a:prstGeom prst="rect">
            <a:avLst/>
          </a:prstGeom>
        </p:spPr>
      </p:pic>
      <p:pic>
        <p:nvPicPr>
          <p:cNvPr id="3" name="圖片 2" descr="一張含有 服裝, 人的臉孔, 人員, 日本動畫 的圖片&#10;&#10;自動產生的描述">
            <a:extLst>
              <a:ext uri="{FF2B5EF4-FFF2-40B4-BE49-F238E27FC236}">
                <a16:creationId xmlns:a16="http://schemas.microsoft.com/office/drawing/2014/main" id="{20E39B82-BF02-364B-E66B-3069EBFD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8527"/>
          <a:stretch/>
        </p:blipFill>
        <p:spPr>
          <a:xfrm>
            <a:off x="785446" y="2754923"/>
            <a:ext cx="5492262" cy="33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04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D8B4D7A-15CF-D3BF-8C6C-0B4FA254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46" y="650631"/>
            <a:ext cx="5556738" cy="555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70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20F6066-9E99-C9BC-1250-4116B1FA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77" y="586154"/>
            <a:ext cx="5685692" cy="568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21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5BFE941-EAEE-0BF2-86E9-39D548FB3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153" y="738554"/>
            <a:ext cx="5380892" cy="538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958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服裝, 醫療設備, 醫療, 保健 的圖片&#10;&#10;自動產生的描述">
            <a:extLst>
              <a:ext uri="{FF2B5EF4-FFF2-40B4-BE49-F238E27FC236}">
                <a16:creationId xmlns:a16="http://schemas.microsoft.com/office/drawing/2014/main" id="{4860CD10-8057-1208-8A81-95E8693EA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61" y="851981"/>
            <a:ext cx="5154038" cy="51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1B863707-2BFF-3CA5-3C82-1854A3BD3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8" y="838200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2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5F3A24F-B8B7-3116-FA8E-EF2A2DABC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6889"/>
          <a:stretch/>
        </p:blipFill>
        <p:spPr>
          <a:xfrm>
            <a:off x="820615" y="580292"/>
            <a:ext cx="5181600" cy="2751991"/>
          </a:xfrm>
          <a:prstGeom prst="rect">
            <a:avLst/>
          </a:prstGeom>
        </p:spPr>
      </p:pic>
      <p:pic>
        <p:nvPicPr>
          <p:cNvPr id="3" name="圖片 2" descr="一張含有 日本動畫, 服裝, 卡通, 女孩 的圖片&#10;&#10;自動產生的描述">
            <a:extLst>
              <a:ext uri="{FF2B5EF4-FFF2-40B4-BE49-F238E27FC236}">
                <a16:creationId xmlns:a16="http://schemas.microsoft.com/office/drawing/2014/main" id="{AEB100C9-1FFD-6F70-5D01-EFBB45146C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25484"/>
          <a:stretch/>
        </p:blipFill>
        <p:spPr>
          <a:xfrm>
            <a:off x="820615" y="2447191"/>
            <a:ext cx="5181600" cy="386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1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日本動畫, 卡通, 人的臉孔, 服裝 的圖片&#10;&#10;自動產生的描述">
            <a:extLst>
              <a:ext uri="{FF2B5EF4-FFF2-40B4-BE49-F238E27FC236}">
                <a16:creationId xmlns:a16="http://schemas.microsoft.com/office/drawing/2014/main" id="{7A92199C-54E7-8B43-E465-671052FEF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8" y="760534"/>
            <a:ext cx="5336932" cy="533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0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日本動畫, 卡通, 虛構角色, 漫畫 的圖片&#10;&#10;自動產生的描述">
            <a:extLst>
              <a:ext uri="{FF2B5EF4-FFF2-40B4-BE49-F238E27FC236}">
                <a16:creationId xmlns:a16="http://schemas.microsoft.com/office/drawing/2014/main" id="{9EE81C18-3208-6C9E-63FE-3252E91AF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38" y="720969"/>
            <a:ext cx="5416061" cy="541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日本動畫, 卡通, 漫畫, 姬髮式 的圖片&#10;&#10;自動產生的描述">
            <a:extLst>
              <a:ext uri="{FF2B5EF4-FFF2-40B4-BE49-F238E27FC236}">
                <a16:creationId xmlns:a16="http://schemas.microsoft.com/office/drawing/2014/main" id="{54525906-65B6-6C07-060D-4DA94396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261" y="756138"/>
            <a:ext cx="5345723" cy="53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日本動畫, 卡通, 漫畫, 姬髮式 的圖片&#10;&#10;自動產生的描述">
            <a:extLst>
              <a:ext uri="{FF2B5EF4-FFF2-40B4-BE49-F238E27FC236}">
                <a16:creationId xmlns:a16="http://schemas.microsoft.com/office/drawing/2014/main" id="{54525906-65B6-6C07-060D-4DA94396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188" b="45724"/>
          <a:stretch/>
        </p:blipFill>
        <p:spPr>
          <a:xfrm>
            <a:off x="920261" y="1031631"/>
            <a:ext cx="5345723" cy="1875692"/>
          </a:xfrm>
          <a:prstGeom prst="rect">
            <a:avLst/>
          </a:prstGeom>
        </p:spPr>
      </p:pic>
      <p:pic>
        <p:nvPicPr>
          <p:cNvPr id="6" name="圖片 5" descr="一張含有 傢俱, 椅子, 室內 的圖片&#10;&#10;自動產生的描述">
            <a:extLst>
              <a:ext uri="{FF2B5EF4-FFF2-40B4-BE49-F238E27FC236}">
                <a16:creationId xmlns:a16="http://schemas.microsoft.com/office/drawing/2014/main" id="{5B8FFE4F-7C73-4F86-F77C-A7AEDEE37A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589" b="14621"/>
          <a:stretch/>
        </p:blipFill>
        <p:spPr>
          <a:xfrm>
            <a:off x="920261" y="2584937"/>
            <a:ext cx="5345723" cy="35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09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室內, 場景, 房間, 醫療設備 的圖片&#10;&#10;自動產生的描述">
            <a:extLst>
              <a:ext uri="{FF2B5EF4-FFF2-40B4-BE49-F238E27FC236}">
                <a16:creationId xmlns:a16="http://schemas.microsoft.com/office/drawing/2014/main" id="{B62237DE-0E9B-36C0-29A2-A66E8E3E3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" y="706315"/>
            <a:ext cx="5445369" cy="544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5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基礎</Template>
  <TotalTime>5284</TotalTime>
  <Words>717</Words>
  <Application>Microsoft Office PowerPoint</Application>
  <PresentationFormat>寬螢幕</PresentationFormat>
  <Paragraphs>57</Paragraphs>
  <Slides>15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cjkFonts 全瀨體</vt:lpstr>
      <vt:lpstr>Aptos</vt:lpstr>
      <vt:lpstr>Corbel</vt:lpstr>
      <vt:lpstr>Segoe UI</vt:lpstr>
      <vt:lpstr>基礎</vt:lpstr>
      <vt:lpstr>冒險故事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李瑄文</dc:creator>
  <cp:lastModifiedBy>李瑄文</cp:lastModifiedBy>
  <cp:revision>28</cp:revision>
  <dcterms:created xsi:type="dcterms:W3CDTF">2024-08-20T06:33:21Z</dcterms:created>
  <dcterms:modified xsi:type="dcterms:W3CDTF">2024-10-20T14:39:13Z</dcterms:modified>
</cp:coreProperties>
</file>